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87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8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000"/>
    <a:srgbClr val="FF914D"/>
    <a:srgbClr val="5271FF"/>
    <a:srgbClr val="CB6CE6"/>
    <a:srgbClr val="FF5557"/>
    <a:srgbClr val="C189F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10C6-3833-8780-02E6-27D2C12B5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BEA2F-6547-C4A6-14BC-1948DAA2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9D30D-7834-93F5-42B3-7458DFAD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20575-A382-AE57-3E8E-984B3F70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6794-287F-2449-FFC6-8BBDFFBC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211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2043-43E3-C665-3EC0-CFE2B3B8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C9EFF-CB6A-4E77-ACC0-ADDE792A8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0A154-B868-882C-4651-C5BB08D7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B8CB-13CC-FACB-1706-B977E6AD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A142B-049D-0BB1-CA2B-E9392CB5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961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DDF53-FCD9-A82B-BE57-812CD8834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438E7-88C4-9335-55A0-5F5212CAD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5C12-DA12-8A85-9BFF-19B12ECF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1B7A8-2B94-2FB9-9FD1-B2A8F905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DF6B6-A9E5-B080-ED3E-5EE98FF3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553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7917-C29A-3F5B-E84E-71954A9B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C5AE-D24A-7D6F-8B01-0B1F1F008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8BE8-EA93-D5BF-42B7-E764942E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CCE9A-9F33-3844-E653-32CAA69C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18413-8744-2BF9-87B8-1ACBE841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52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9C53-401F-1099-78A5-9D7A9728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ED839-9F73-160D-7F55-EB7AEDAD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4A0C3-6430-3799-4BFF-B9D94E19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57AE-99A1-2C01-8FBB-4865A94B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668A-B0D7-4616-C33F-C87EFFA6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218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7553-7C85-2575-D5D4-BD93D597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E5AE-4B1B-DF26-AC4F-C5872269F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D796-EE0E-B49A-9585-3B087AF33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DAF9F-22DD-5A15-BC6C-F24C643A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348B5-203B-7A2C-AFB1-8D4B9FA7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8BD70-A06A-0550-6EFC-A21F9264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983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F7AE-763F-8B57-802F-62670C8E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08913-5896-D7C4-A34A-96994A18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C1FD4-C0F4-4F16-260D-DCC4968B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0EEFB-0EB8-EF42-6201-D2D468D80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49164-FC38-F435-984A-1CEA75E2A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070BF-99F8-EB0D-06F9-35EBA8D5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DD1AA-A8B0-4145-1D7F-FEC8445F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7B11-D26B-5371-FBBF-5A4F937A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744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C20E-A39F-AF8C-7954-C6167727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DC3C4-2D2E-DB2C-1465-0C735164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E2D66-35F1-5358-3284-45824798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58ABF-3544-BA33-DDCC-EF368BD4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755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16FFE-78E4-0BA0-8670-7DDCF1DB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84A38-E799-9EC9-4E74-2AC01367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9C26-0B9F-C53B-CB30-E99F54DF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03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5DDF-92F3-CF8E-9F7A-0F52C8F6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F7DE-C26B-DAB2-73CD-53E7A863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23012-D403-8C79-8A94-3640A9C93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419B5-0C37-F782-FD9A-EFBCB75B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0680A-413C-102B-09DC-8DDD8DCC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8F107-EE4F-0EB7-1496-088BF6AC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627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451B-8E57-377B-F43A-A91D5B35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0DBA0-CC57-25CC-4788-DACC6BB44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340BA-47C8-E118-AE87-27A8D3E4B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7E85A-ACCA-B819-0087-24382E33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8BDBD-955A-10DE-EBDB-9F767ABA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8D76F-8660-D308-C58B-68DB2F77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790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09D7D-0C9F-972A-8593-AE6A7D44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E227D-E8B6-8A66-DC5A-BD994A9A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B7ACB-E563-8104-77C6-5FBD9AB80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41C1D4-F958-4C49-978A-4F82DDCBF55B}" type="datetimeFigureOut">
              <a:rPr lang="en-ZA" smtClean="0"/>
              <a:t>2024/10/02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16250-BC29-060C-B8ED-1F8956EB9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E34B-AC60-6FA8-B4BE-F6075CED7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AB022C-E998-4DBF-B16C-09BF744C3F2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65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uToitSpies/cython/tree/hpy_backen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3FBF-2983-6D0D-04C5-C9231A69A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6800"/>
            <a:ext cx="9144000" cy="228600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>
                <a:latin typeface="Gill Sans MT" panose="020B0502020104020203" pitchFamily="34" charset="0"/>
              </a:rPr>
              <a:t>Implementing an HPy Backend for Cython: A Performance Benchmark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9DF13-B6E5-3AA7-A392-657DF5DBD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1191" y="3602038"/>
            <a:ext cx="3160410" cy="1655762"/>
          </a:xfrm>
        </p:spPr>
        <p:txBody>
          <a:bodyPr>
            <a:normAutofit/>
          </a:bodyPr>
          <a:lstStyle/>
          <a:p>
            <a:pPr algn="r"/>
            <a:r>
              <a:rPr lang="en-ZA" sz="2800" dirty="0">
                <a:latin typeface="Gill Sans MT" panose="020B0502020104020203" pitchFamily="34" charset="0"/>
              </a:rPr>
              <a:t>Du Toit Spies</a:t>
            </a:r>
          </a:p>
          <a:p>
            <a:pPr algn="r"/>
            <a:r>
              <a:rPr lang="en-ZA" sz="1800" dirty="0" err="1">
                <a:latin typeface="Gill Sans MT" panose="020B0502020104020203" pitchFamily="34" charset="0"/>
              </a:rPr>
              <a:t>PyConZA</a:t>
            </a:r>
            <a:r>
              <a:rPr lang="en-ZA" sz="1800" dirty="0">
                <a:latin typeface="Gill Sans MT" panose="020B0502020104020203" pitchFamily="34" charset="0"/>
              </a:rPr>
              <a:t> 2024</a:t>
            </a:r>
          </a:p>
          <a:p>
            <a:pPr algn="r"/>
            <a:r>
              <a:rPr lang="en-ZA" sz="1800" dirty="0">
                <a:latin typeface="Gill Sans MT" panose="020B0502020104020203" pitchFamily="34" charset="0"/>
              </a:rPr>
              <a:t>4 October 2024</a:t>
            </a:r>
            <a:endParaRPr lang="en-ZA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6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E302B7-9395-A55F-DC1A-3B582C50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172708"/>
            <a:ext cx="6991350" cy="3762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CCF2BD-116C-E542-8A94-9D70D60E5A29}"/>
              </a:ext>
            </a:extLst>
          </p:cNvPr>
          <p:cNvSpPr/>
          <p:nvPr/>
        </p:nvSpPr>
        <p:spPr>
          <a:xfrm>
            <a:off x="9793450" y="365125"/>
            <a:ext cx="1560350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4049EC-7A22-8542-359B-B1B0AD4B9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2750" y="681842"/>
            <a:ext cx="1301750" cy="69212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04A66D-9E52-02AA-0565-E685EF22FC84}"/>
              </a:ext>
            </a:extLst>
          </p:cNvPr>
          <p:cNvSpPr/>
          <p:nvPr/>
        </p:nvSpPr>
        <p:spPr>
          <a:xfrm>
            <a:off x="847928" y="384580"/>
            <a:ext cx="8811638" cy="1306107"/>
          </a:xfrm>
          <a:prstGeom prst="roundRect">
            <a:avLst/>
          </a:prstGeom>
          <a:solidFill>
            <a:srgbClr val="CB6CE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>
                <a:solidFill>
                  <a:schemeClr val="tx1"/>
                </a:solidFill>
                <a:latin typeface="Gill Sans MT" panose="020B0502020104020203" pitchFamily="34" charset="0"/>
              </a:rPr>
              <a:t>HPy – CPython ABI</a:t>
            </a:r>
          </a:p>
        </p:txBody>
      </p:sp>
    </p:spTree>
    <p:extLst>
      <p:ext uri="{BB962C8B-B14F-4D97-AF65-F5344CB8AC3E}">
        <p14:creationId xmlns:p14="http://schemas.microsoft.com/office/powerpoint/2010/main" val="152564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9CD7F0-6089-604A-D7C1-12D6C753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96" y="2178993"/>
            <a:ext cx="7069008" cy="3804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7CC586-0AC5-BDC7-3979-61A53926BFB8}"/>
              </a:ext>
            </a:extLst>
          </p:cNvPr>
          <p:cNvSpPr/>
          <p:nvPr/>
        </p:nvSpPr>
        <p:spPr>
          <a:xfrm>
            <a:off x="9793450" y="365125"/>
            <a:ext cx="1560350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4F357D-EC32-B9E0-D77A-FFC22E397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2750" y="681842"/>
            <a:ext cx="1301750" cy="69212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C92271-B9D9-975A-B3B3-32219EC1EFF5}"/>
              </a:ext>
            </a:extLst>
          </p:cNvPr>
          <p:cNvSpPr/>
          <p:nvPr/>
        </p:nvSpPr>
        <p:spPr>
          <a:xfrm>
            <a:off x="847928" y="384580"/>
            <a:ext cx="8811638" cy="1306107"/>
          </a:xfrm>
          <a:prstGeom prst="roundRect">
            <a:avLst/>
          </a:prstGeom>
          <a:solidFill>
            <a:srgbClr val="CB6CE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>
                <a:solidFill>
                  <a:schemeClr val="tx1"/>
                </a:solidFill>
                <a:latin typeface="Gill Sans MT" panose="020B0502020104020203" pitchFamily="34" charset="0"/>
              </a:rPr>
              <a:t>HPy – Universal ABI</a:t>
            </a:r>
          </a:p>
        </p:txBody>
      </p:sp>
    </p:spTree>
    <p:extLst>
      <p:ext uri="{BB962C8B-B14F-4D97-AF65-F5344CB8AC3E}">
        <p14:creationId xmlns:p14="http://schemas.microsoft.com/office/powerpoint/2010/main" val="372213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45CBA-859B-624A-DC37-6B68D25D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297" y="2217906"/>
            <a:ext cx="6893405" cy="36977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2C70D7-4A37-E9EC-377D-58DF2C1E5F1A}"/>
              </a:ext>
            </a:extLst>
          </p:cNvPr>
          <p:cNvSpPr/>
          <p:nvPr/>
        </p:nvSpPr>
        <p:spPr>
          <a:xfrm>
            <a:off x="9793450" y="365125"/>
            <a:ext cx="1560350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928D3-C5F3-4E66-8B27-AB2E7C56E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2750" y="681842"/>
            <a:ext cx="1301750" cy="69212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EAB0A2-EBAE-DFD8-98BE-6AC6C3F50E55}"/>
              </a:ext>
            </a:extLst>
          </p:cNvPr>
          <p:cNvSpPr/>
          <p:nvPr/>
        </p:nvSpPr>
        <p:spPr>
          <a:xfrm>
            <a:off x="847928" y="384580"/>
            <a:ext cx="8811638" cy="1306107"/>
          </a:xfrm>
          <a:prstGeom prst="roundRect">
            <a:avLst/>
          </a:prstGeom>
          <a:solidFill>
            <a:srgbClr val="CB6CE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>
                <a:solidFill>
                  <a:schemeClr val="tx1"/>
                </a:solidFill>
                <a:latin typeface="Gill Sans MT" panose="020B0502020104020203" pitchFamily="34" charset="0"/>
              </a:rPr>
              <a:t>HPy – Hybrid ABI</a:t>
            </a:r>
          </a:p>
        </p:txBody>
      </p:sp>
    </p:spTree>
    <p:extLst>
      <p:ext uri="{BB962C8B-B14F-4D97-AF65-F5344CB8AC3E}">
        <p14:creationId xmlns:p14="http://schemas.microsoft.com/office/powerpoint/2010/main" val="224296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diagram of a library&#10;&#10;Description automatically generated">
            <a:extLst>
              <a:ext uri="{FF2B5EF4-FFF2-40B4-BE49-F238E27FC236}">
                <a16:creationId xmlns:a16="http://schemas.microsoft.com/office/drawing/2014/main" id="{C6EBF0ED-1668-86FC-A8C6-8D8E725D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3" y="2179018"/>
            <a:ext cx="5505857" cy="3716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38872" cy="1325563"/>
          </a:xfrm>
          <a:solidFill>
            <a:srgbClr val="9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 </a:t>
            </a:r>
            <a:r>
              <a:rPr lang="en-ZA" dirty="0">
                <a:solidFill>
                  <a:schemeClr val="bg1"/>
                </a:solidFill>
                <a:latin typeface="Gill Sans MT" panose="020B0502020104020203" pitchFamily="34" charset="0"/>
              </a:rPr>
              <a:t>Cython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505856" cy="4351338"/>
          </a:xfrm>
          <a:solidFill>
            <a:schemeClr val="bg1"/>
          </a:solidFill>
          <a:ln w="28575"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Compiles Python code to C code</a:t>
            </a:r>
          </a:p>
          <a:p>
            <a:pPr>
              <a:lnSpc>
                <a:spcPct val="150000"/>
              </a:lnSpc>
            </a:pPr>
            <a:r>
              <a:rPr lang="en-ZA" dirty="0"/>
              <a:t>C file can then compile to Python modules and be imported</a:t>
            </a:r>
          </a:p>
          <a:p>
            <a:pPr>
              <a:lnSpc>
                <a:spcPct val="150000"/>
              </a:lnSpc>
            </a:pPr>
            <a:r>
              <a:rPr lang="en-ZA" dirty="0"/>
              <a:t>Can also compile </a:t>
            </a:r>
            <a:r>
              <a:rPr lang="en-ZA" dirty="0">
                <a:latin typeface="Courier New" panose="02070309020205020404" pitchFamily="49" charset="0"/>
                <a:cs typeface="Courier New" panose="02070309020205020404" pitchFamily="49" charset="0"/>
              </a:rPr>
              <a:t>.pyx </a:t>
            </a:r>
            <a:r>
              <a:rPr lang="en-ZA" dirty="0"/>
              <a:t>files – Python files with some C features</a:t>
            </a:r>
          </a:p>
          <a:p>
            <a:pPr>
              <a:lnSpc>
                <a:spcPct val="150000"/>
              </a:lnSpc>
            </a:pPr>
            <a:r>
              <a:rPr lang="en-ZA" dirty="0"/>
              <a:t>Can improve performance by more than 100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A611-D156-309D-7C46-7964AA059CB3}"/>
              </a:ext>
            </a:extLst>
          </p:cNvPr>
          <p:cNvSpPr txBox="1"/>
          <p:nvPr/>
        </p:nvSpPr>
        <p:spPr>
          <a:xfrm>
            <a:off x="10718800" y="6308209"/>
            <a:ext cx="1381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cython.org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6BE502-E43D-66C3-96C4-CB8ABAD260E5}"/>
              </a:ext>
            </a:extLst>
          </p:cNvPr>
          <p:cNvSpPr/>
          <p:nvPr/>
        </p:nvSpPr>
        <p:spPr>
          <a:xfrm>
            <a:off x="8842443" y="365125"/>
            <a:ext cx="2511357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21B222-80A8-15FF-B3B0-C36EE7071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9852" r="15583" b="18370"/>
          <a:stretch/>
        </p:blipFill>
        <p:spPr>
          <a:xfrm>
            <a:off x="8938448" y="452199"/>
            <a:ext cx="2291784" cy="11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505856" cy="4351338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The C API is used to create libraries from generated C files</a:t>
            </a:r>
          </a:p>
          <a:p>
            <a:pPr>
              <a:lnSpc>
                <a:spcPct val="150000"/>
              </a:lnSpc>
            </a:pPr>
            <a:r>
              <a:rPr lang="en-ZA" dirty="0"/>
              <a:t>Libraries from Cython perform poorly on GraalPy</a:t>
            </a:r>
          </a:p>
          <a:p>
            <a:pPr>
              <a:lnSpc>
                <a:spcPct val="150000"/>
              </a:lnSpc>
            </a:pPr>
            <a:r>
              <a:rPr lang="en-ZA" dirty="0"/>
              <a:t>Cython is incredibly optimised for CPython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309379-1155-DA00-17B4-D2686BD5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38872" cy="1325563"/>
          </a:xfrm>
          <a:solidFill>
            <a:srgbClr val="9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solidFill>
                  <a:schemeClr val="bg1"/>
                </a:solidFill>
                <a:latin typeface="Gill Sans MT" panose="020B0502020104020203" pitchFamily="34" charset="0"/>
              </a:rPr>
              <a:t> Cython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583CA-266E-8A39-6272-3CF9B564ABE3}"/>
              </a:ext>
            </a:extLst>
          </p:cNvPr>
          <p:cNvSpPr/>
          <p:nvPr/>
        </p:nvSpPr>
        <p:spPr>
          <a:xfrm>
            <a:off x="8842443" y="365125"/>
            <a:ext cx="2511357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83A56-408B-F557-8C8E-A869793C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9852" r="15583" b="18370"/>
          <a:stretch/>
        </p:blipFill>
        <p:spPr>
          <a:xfrm>
            <a:off x="8938448" y="452199"/>
            <a:ext cx="2291784" cy="1151414"/>
          </a:xfrm>
          <a:prstGeom prst="rect">
            <a:avLst/>
          </a:prstGeom>
        </p:spPr>
      </p:pic>
      <p:pic>
        <p:nvPicPr>
          <p:cNvPr id="12" name="Picture 11" descr="A diagram of a library&#10;&#10;Description automatically generated">
            <a:extLst>
              <a:ext uri="{FF2B5EF4-FFF2-40B4-BE49-F238E27FC236}">
                <a16:creationId xmlns:a16="http://schemas.microsoft.com/office/drawing/2014/main" id="{58B65582-9097-F5DA-275C-819DB9EA9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3" y="2179018"/>
            <a:ext cx="5505857" cy="37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diagram of a library&#10;&#10;Description automatically generated">
            <a:extLst>
              <a:ext uri="{FF2B5EF4-FFF2-40B4-BE49-F238E27FC236}">
                <a16:creationId xmlns:a16="http://schemas.microsoft.com/office/drawing/2014/main" id="{DDE5108F-B578-F293-6922-C6627D00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57" y="2068726"/>
            <a:ext cx="5569130" cy="37581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505856" cy="4001243"/>
          </a:xfrm>
          <a:solidFill>
            <a:schemeClr val="bg1"/>
          </a:solidFill>
          <a:ln w="28575">
            <a:noFill/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This research focused on replacing the C API with HPy in C files generated by Cython</a:t>
            </a:r>
          </a:p>
          <a:p>
            <a:pPr>
              <a:lnSpc>
                <a:spcPct val="150000"/>
              </a:lnSpc>
            </a:pPr>
            <a:r>
              <a:rPr lang="en-ZA" dirty="0"/>
              <a:t>This will allow Cython libraries to run much faster on GraalPy</a:t>
            </a:r>
          </a:p>
          <a:p>
            <a:pPr>
              <a:lnSpc>
                <a:spcPct val="150000"/>
              </a:lnSpc>
            </a:pPr>
            <a:r>
              <a:rPr lang="en-ZA" dirty="0"/>
              <a:t>This will also enable the creation of HPy benchmarks from any Python file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66AF77-5BE8-B4AE-E0FF-ED30421E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1231" cy="1325563"/>
          </a:xfrm>
          <a:solidFill>
            <a:srgbClr val="9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solidFill>
                  <a:schemeClr val="bg1"/>
                </a:solidFill>
                <a:latin typeface="Gill Sans MT" panose="020B0502020104020203" pitchFamily="34" charset="0"/>
              </a:rPr>
              <a:t> Cython with HPy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D7582-0D95-AE6D-B5CF-92876FAFFA88}"/>
              </a:ext>
            </a:extLst>
          </p:cNvPr>
          <p:cNvSpPr/>
          <p:nvPr/>
        </p:nvSpPr>
        <p:spPr>
          <a:xfrm>
            <a:off x="7188731" y="365125"/>
            <a:ext cx="2511357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62CA6E-E3F6-4FE4-2B13-01C1A13E5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9852" r="15583" b="18370"/>
          <a:stretch/>
        </p:blipFill>
        <p:spPr>
          <a:xfrm>
            <a:off x="7284736" y="452199"/>
            <a:ext cx="2291784" cy="11514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E02432-F93B-53FD-78B6-EFADFC18416B}"/>
              </a:ext>
            </a:extLst>
          </p:cNvPr>
          <p:cNvSpPr/>
          <p:nvPr/>
        </p:nvSpPr>
        <p:spPr>
          <a:xfrm>
            <a:off x="9793450" y="365125"/>
            <a:ext cx="1560350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9A5CA24-6974-E452-DA0C-F83FAC597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2750" y="681842"/>
            <a:ext cx="1301750" cy="6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2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900E3E3-8219-EDD3-9ED5-FDE942C2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1231" cy="1325563"/>
          </a:xfrm>
          <a:solidFill>
            <a:srgbClr val="9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solidFill>
                  <a:schemeClr val="bg1"/>
                </a:solidFill>
                <a:latin typeface="Gill Sans MT" panose="020B0502020104020203" pitchFamily="34" charset="0"/>
              </a:rPr>
              <a:t> Cython with HPy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8F28A3-4A1A-A2BB-BE9F-0A546A67FC05}"/>
              </a:ext>
            </a:extLst>
          </p:cNvPr>
          <p:cNvSpPr/>
          <p:nvPr/>
        </p:nvSpPr>
        <p:spPr>
          <a:xfrm>
            <a:off x="7188731" y="365125"/>
            <a:ext cx="2511357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4060B-B957-3792-4895-FF352633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9852" r="15583" b="18370"/>
          <a:stretch/>
        </p:blipFill>
        <p:spPr>
          <a:xfrm>
            <a:off x="7284736" y="452199"/>
            <a:ext cx="2291784" cy="11514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C53FC6-D6C5-6192-495E-793FD31F7DCB}"/>
              </a:ext>
            </a:extLst>
          </p:cNvPr>
          <p:cNvSpPr/>
          <p:nvPr/>
        </p:nvSpPr>
        <p:spPr>
          <a:xfrm>
            <a:off x="9793450" y="365125"/>
            <a:ext cx="1560350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A1C8E7A-5554-44E4-D430-EAA269404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2750" y="681842"/>
            <a:ext cx="1301750" cy="692128"/>
          </a:xfrm>
          <a:prstGeom prst="rect">
            <a:avLst/>
          </a:prstGeom>
        </p:spPr>
      </p:pic>
      <p:pic>
        <p:nvPicPr>
          <p:cNvPr id="18" name="Picture 17" descr="A diagram of a library&#10;&#10;Description automatically generated">
            <a:extLst>
              <a:ext uri="{FF2B5EF4-FFF2-40B4-BE49-F238E27FC236}">
                <a16:creationId xmlns:a16="http://schemas.microsoft.com/office/drawing/2014/main" id="{68195477-C01C-39AB-61C3-9CCB22038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1" y="2235088"/>
            <a:ext cx="5356271" cy="360150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5F45A5-1AC4-2341-9AAD-916FD78A1858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776772" y="4035842"/>
            <a:ext cx="63845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diagram of a library&#10;&#10;Description automatically generated">
            <a:extLst>
              <a:ext uri="{FF2B5EF4-FFF2-40B4-BE49-F238E27FC236}">
                <a16:creationId xmlns:a16="http://schemas.microsoft.com/office/drawing/2014/main" id="{5D66407F-A278-3EFB-CF7D-771B7737F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1" y="2177710"/>
            <a:ext cx="5505857" cy="3716263"/>
          </a:xfrm>
          <a:prstGeom prst="rect">
            <a:avLst/>
          </a:prstGeom>
        </p:spPr>
      </p:pic>
      <p:pic>
        <p:nvPicPr>
          <p:cNvPr id="23" name="Picture 22" descr="A diagram of a library&#10;&#10;Description automatically generated">
            <a:extLst>
              <a:ext uri="{FF2B5EF4-FFF2-40B4-BE49-F238E27FC236}">
                <a16:creationId xmlns:a16="http://schemas.microsoft.com/office/drawing/2014/main" id="{F009B964-A7E3-3F01-9A18-2218859E5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00" y="2177710"/>
            <a:ext cx="5569130" cy="37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0F20058-4627-B62C-9042-9D6C5C285298}"/>
              </a:ext>
            </a:extLst>
          </p:cNvPr>
          <p:cNvSpPr txBox="1">
            <a:spLocks/>
          </p:cNvSpPr>
          <p:nvPr/>
        </p:nvSpPr>
        <p:spPr>
          <a:xfrm>
            <a:off x="1259838" y="1949132"/>
            <a:ext cx="4490720" cy="18835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ZA" b="1" dirty="0"/>
              <a:t>        </a:t>
            </a:r>
            <a:r>
              <a:rPr lang="en-ZA" b="1" dirty="0" err="1"/>
              <a:t>Forloop</a:t>
            </a:r>
            <a:endParaRPr lang="en-ZA" b="1" dirty="0"/>
          </a:p>
          <a:p>
            <a:pPr marL="0" indent="0">
              <a:lnSpc>
                <a:spcPct val="150000"/>
              </a:lnSpc>
              <a:buNone/>
            </a:pPr>
            <a:r>
              <a:rPr lang="en-ZA" sz="2400" dirty="0"/>
              <a:t>single </a:t>
            </a:r>
            <a:r>
              <a:rPr lang="en-ZA" sz="2400" dirty="0" err="1"/>
              <a:t>forloop</a:t>
            </a:r>
            <a:r>
              <a:rPr lang="en-ZA" sz="2400" dirty="0"/>
              <a:t> that increments a number 20,000 times</a:t>
            </a:r>
            <a:endParaRPr lang="en-ZA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Benchmarks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02D250-53C7-614F-8118-14507EC19743}"/>
              </a:ext>
            </a:extLst>
          </p:cNvPr>
          <p:cNvSpPr txBox="1">
            <a:spLocks/>
          </p:cNvSpPr>
          <p:nvPr/>
        </p:nvSpPr>
        <p:spPr>
          <a:xfrm>
            <a:off x="6441442" y="1949132"/>
            <a:ext cx="4490720" cy="18835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ZA" b="1" dirty="0"/>
              <a:t>        Fibonacci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2400" dirty="0"/>
              <a:t>recursively calculates the 10</a:t>
            </a:r>
            <a:r>
              <a:rPr lang="en-ZA" sz="2400" baseline="30000" dirty="0"/>
              <a:t>th</a:t>
            </a:r>
            <a:r>
              <a:rPr lang="en-ZA" sz="2400" dirty="0"/>
              <a:t> Fibonacci number</a:t>
            </a:r>
            <a:endParaRPr lang="en-ZA" sz="24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19E9ED-4D1D-9C68-6ACD-4B1821E9EDBA}"/>
              </a:ext>
            </a:extLst>
          </p:cNvPr>
          <p:cNvSpPr txBox="1">
            <a:spLocks/>
          </p:cNvSpPr>
          <p:nvPr/>
        </p:nvSpPr>
        <p:spPr>
          <a:xfrm>
            <a:off x="1259839" y="4133533"/>
            <a:ext cx="4490720" cy="22867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ZA" b="1" dirty="0"/>
              <a:t>        Float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2600" dirty="0"/>
              <a:t>performs sin, cos, and sqrt calculations on floats, artificial benchmark</a:t>
            </a:r>
            <a:endParaRPr lang="en-ZA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3515F6-1E6F-F7A5-1B0D-F5FE9E9F681D}"/>
              </a:ext>
            </a:extLst>
          </p:cNvPr>
          <p:cNvSpPr txBox="1">
            <a:spLocks/>
          </p:cNvSpPr>
          <p:nvPr/>
        </p:nvSpPr>
        <p:spPr>
          <a:xfrm>
            <a:off x="6441441" y="4133533"/>
            <a:ext cx="4490720" cy="22867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ZA" b="1" dirty="0"/>
              <a:t>        </a:t>
            </a:r>
            <a:r>
              <a:rPr lang="en-ZA" b="1" dirty="0" err="1"/>
              <a:t>Fannkuch</a:t>
            </a:r>
            <a:endParaRPr lang="en-ZA" b="1" dirty="0"/>
          </a:p>
          <a:p>
            <a:pPr marL="0" indent="0">
              <a:lnSpc>
                <a:spcPct val="150000"/>
              </a:lnSpc>
              <a:buNone/>
            </a:pPr>
            <a:r>
              <a:rPr lang="en-ZA" sz="2600" dirty="0"/>
              <a:t>performs array flips and permutations to calculate minimums</a:t>
            </a:r>
            <a:endParaRPr lang="en-ZA" sz="2600" b="1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C618498-16C6-DAE5-86FB-8EBB14AB1081}"/>
              </a:ext>
            </a:extLst>
          </p:cNvPr>
          <p:cNvSpPr/>
          <p:nvPr/>
        </p:nvSpPr>
        <p:spPr>
          <a:xfrm>
            <a:off x="6578598" y="2093913"/>
            <a:ext cx="416560" cy="386080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3785BA-FD1B-5FB8-4464-EDB4AF4916F8}"/>
              </a:ext>
            </a:extLst>
          </p:cNvPr>
          <p:cNvSpPr/>
          <p:nvPr/>
        </p:nvSpPr>
        <p:spPr>
          <a:xfrm>
            <a:off x="6578598" y="4296092"/>
            <a:ext cx="416560" cy="3978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54988D8-35EA-3AD2-3940-EC1225F6F76A}"/>
              </a:ext>
            </a:extLst>
          </p:cNvPr>
          <p:cNvSpPr/>
          <p:nvPr/>
        </p:nvSpPr>
        <p:spPr>
          <a:xfrm>
            <a:off x="1361440" y="2093913"/>
            <a:ext cx="416560" cy="386080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4364BEF-2666-F922-FDD4-4856DF9843BE}"/>
              </a:ext>
            </a:extLst>
          </p:cNvPr>
          <p:cNvSpPr/>
          <p:nvPr/>
        </p:nvSpPr>
        <p:spPr>
          <a:xfrm>
            <a:off x="1361440" y="4296092"/>
            <a:ext cx="416560" cy="397828"/>
          </a:xfrm>
          <a:prstGeom prst="diamond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9EB57C-0864-4D0A-0265-2C3D1B6CE42B}"/>
              </a:ext>
            </a:extLst>
          </p:cNvPr>
          <p:cNvCxnSpPr>
            <a:cxnSpLocks/>
          </p:cNvCxnSpPr>
          <p:nvPr/>
        </p:nvCxnSpPr>
        <p:spPr>
          <a:xfrm>
            <a:off x="1333500" y="4592955"/>
            <a:ext cx="4800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89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0EC3D0-F86B-3893-DFCC-B11DB88D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Benchmarks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EA6B5C-24EA-2A3D-7A92-8B2E0CD0A359}"/>
              </a:ext>
            </a:extLst>
          </p:cNvPr>
          <p:cNvSpPr/>
          <p:nvPr/>
        </p:nvSpPr>
        <p:spPr>
          <a:xfrm>
            <a:off x="2199767" y="4583987"/>
            <a:ext cx="111666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819E94-1B9C-AE06-D488-F75E012055DB}"/>
              </a:ext>
            </a:extLst>
          </p:cNvPr>
          <p:cNvSpPr/>
          <p:nvPr/>
        </p:nvSpPr>
        <p:spPr>
          <a:xfrm>
            <a:off x="2199767" y="2745755"/>
            <a:ext cx="1223348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E0C563-5460-9386-EFB3-614A79908607}"/>
              </a:ext>
            </a:extLst>
          </p:cNvPr>
          <p:cNvSpPr/>
          <p:nvPr/>
        </p:nvSpPr>
        <p:spPr>
          <a:xfrm>
            <a:off x="4069309" y="3971778"/>
            <a:ext cx="2110722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FEBF39-1967-EBDB-1555-8AD6EE0E423F}"/>
              </a:ext>
            </a:extLst>
          </p:cNvPr>
          <p:cNvSpPr/>
          <p:nvPr/>
        </p:nvSpPr>
        <p:spPr>
          <a:xfrm>
            <a:off x="3982441" y="5196196"/>
            <a:ext cx="2110722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AA9A50-10C4-8CC6-7505-955AED5E6E6B}"/>
              </a:ext>
            </a:extLst>
          </p:cNvPr>
          <p:cNvSpPr/>
          <p:nvPr/>
        </p:nvSpPr>
        <p:spPr>
          <a:xfrm>
            <a:off x="4069309" y="3359569"/>
            <a:ext cx="2360658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24135-F86B-0641-54AE-9FDBAB7E3E67}"/>
              </a:ext>
            </a:extLst>
          </p:cNvPr>
          <p:cNvSpPr/>
          <p:nvPr/>
        </p:nvSpPr>
        <p:spPr>
          <a:xfrm>
            <a:off x="2199767" y="3971778"/>
            <a:ext cx="1223348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E1D9FB-4C9D-DC47-2394-751D2B5742B5}"/>
              </a:ext>
            </a:extLst>
          </p:cNvPr>
          <p:cNvSpPr/>
          <p:nvPr/>
        </p:nvSpPr>
        <p:spPr>
          <a:xfrm>
            <a:off x="2199767" y="3359569"/>
            <a:ext cx="1223348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21D4DF-7B0A-F960-5807-749C1579D56B}"/>
              </a:ext>
            </a:extLst>
          </p:cNvPr>
          <p:cNvSpPr/>
          <p:nvPr/>
        </p:nvSpPr>
        <p:spPr>
          <a:xfrm>
            <a:off x="2199767" y="5196196"/>
            <a:ext cx="111666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DDCA94-6DEE-9839-E337-FCC1EF57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694" y="1953438"/>
            <a:ext cx="10370221" cy="4001243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5 Benchmark Configurations			Legend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ZA" b="1" dirty="0"/>
              <a:t>CPython</a:t>
            </a:r>
            <a:r>
              <a:rPr lang="en-ZA" dirty="0"/>
              <a:t> with </a:t>
            </a:r>
            <a:r>
              <a:rPr lang="en-ZA" b="1" dirty="0"/>
              <a:t>C API</a:t>
            </a:r>
            <a:endParaRPr lang="en-ZA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ZA" b="1" dirty="0"/>
              <a:t>CPython </a:t>
            </a:r>
            <a:r>
              <a:rPr lang="en-ZA" dirty="0"/>
              <a:t>with </a:t>
            </a:r>
            <a:r>
              <a:rPr lang="en-ZA" b="1" dirty="0"/>
              <a:t>HPy CPython ABI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ZA" b="1" dirty="0"/>
              <a:t>CPython </a:t>
            </a:r>
            <a:r>
              <a:rPr lang="en-ZA" dirty="0"/>
              <a:t>with </a:t>
            </a:r>
            <a:r>
              <a:rPr lang="en-ZA" b="1" dirty="0"/>
              <a:t>HPy Hybrid ABI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ZA" b="1" dirty="0"/>
              <a:t>GraalPy</a:t>
            </a:r>
            <a:r>
              <a:rPr lang="en-ZA" dirty="0"/>
              <a:t> with </a:t>
            </a:r>
            <a:r>
              <a:rPr lang="en-ZA" b="1" dirty="0"/>
              <a:t>C API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ZA" b="1" dirty="0"/>
              <a:t>GraalPy </a:t>
            </a:r>
            <a:r>
              <a:rPr lang="en-ZA" dirty="0"/>
              <a:t>with </a:t>
            </a:r>
            <a:r>
              <a:rPr lang="en-ZA" b="1" dirty="0"/>
              <a:t>HPy Hybrid ABI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ZA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651CB3-93FB-1719-A041-778F4E8B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570" y="3484805"/>
            <a:ext cx="666750" cy="285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6FE010-1B1D-D3FF-1D3E-4FE65C98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721" y="2866228"/>
            <a:ext cx="657225" cy="2952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D3390A-75B1-4327-464B-0E4C8725F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721" y="4093857"/>
            <a:ext cx="647700" cy="266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BCFBE6-454C-495E-8DB3-3EDBFCC47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045" y="4702909"/>
            <a:ext cx="685800" cy="2952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0859D3-5B74-1E78-E45C-F1E656FCF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196" y="5319862"/>
            <a:ext cx="6667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0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71441"/>
            <a:ext cx="8732520" cy="66278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     </a:t>
            </a:r>
            <a:r>
              <a:rPr lang="en-ZA" dirty="0" err="1">
                <a:latin typeface="Gill Sans MT" panose="020B0502020104020203" pitchFamily="34" charset="0"/>
              </a:rPr>
              <a:t>Forloop</a:t>
            </a:r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B37FE12-3520-EECF-9269-8E28748E16A1}"/>
              </a:ext>
            </a:extLst>
          </p:cNvPr>
          <p:cNvSpPr/>
          <p:nvPr/>
        </p:nvSpPr>
        <p:spPr>
          <a:xfrm>
            <a:off x="5091024" y="209791"/>
            <a:ext cx="416560" cy="386080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C63B1-4F93-777F-3DE8-3E9892EE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36457"/>
            <a:ext cx="10911840" cy="5758653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89928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9E8B-BE6E-3B90-37E8-24CC714A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06" y="335942"/>
            <a:ext cx="9203987" cy="13255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Map of Python</a:t>
            </a:r>
          </a:p>
        </p:txBody>
      </p:sp>
      <p:pic>
        <p:nvPicPr>
          <p:cNvPr id="11" name="Picture 10" descr="A group of colorful squares with black text&#10;&#10;Description automatically generated">
            <a:extLst>
              <a:ext uri="{FF2B5EF4-FFF2-40B4-BE49-F238E27FC236}">
                <a16:creationId xmlns:a16="http://schemas.microsoft.com/office/drawing/2014/main" id="{63B66149-BE6E-A578-5637-69BE2E9B1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60" y="1919641"/>
            <a:ext cx="6830279" cy="46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5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74B7B27E-8F56-B28D-FA89-700F70ADA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36457"/>
            <a:ext cx="10911841" cy="5715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71441"/>
            <a:ext cx="8732520" cy="66278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     </a:t>
            </a:r>
            <a:r>
              <a:rPr lang="en-ZA" dirty="0" err="1">
                <a:latin typeface="Gill Sans MT" panose="020B0502020104020203" pitchFamily="34" charset="0"/>
              </a:rPr>
              <a:t>Forloop</a:t>
            </a:r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C9B1750-3A26-E64C-46FF-312A3662E807}"/>
              </a:ext>
            </a:extLst>
          </p:cNvPr>
          <p:cNvSpPr/>
          <p:nvPr/>
        </p:nvSpPr>
        <p:spPr>
          <a:xfrm>
            <a:off x="5091024" y="209791"/>
            <a:ext cx="416560" cy="386080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595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 shot of a graph&#10;&#10;Description automatically generated">
            <a:extLst>
              <a:ext uri="{FF2B5EF4-FFF2-40B4-BE49-F238E27FC236}">
                <a16:creationId xmlns:a16="http://schemas.microsoft.com/office/drawing/2014/main" id="{DFD3F87E-9BCF-080D-6457-5F78D081A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7" y="823644"/>
            <a:ext cx="11019486" cy="5771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71441"/>
            <a:ext cx="8732520" cy="66278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     Fibonacci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C6B31E8-058C-D849-76C1-D1C39E9AC2EA}"/>
              </a:ext>
            </a:extLst>
          </p:cNvPr>
          <p:cNvSpPr/>
          <p:nvPr/>
        </p:nvSpPr>
        <p:spPr>
          <a:xfrm>
            <a:off x="4963158" y="206220"/>
            <a:ext cx="416560" cy="386080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6233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0C63B1-4F93-777F-3DE8-3E9892EE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36457"/>
            <a:ext cx="10911840" cy="5758653"/>
          </a:xfrm>
          <a:prstGeom prst="rect">
            <a:avLst/>
          </a:prstGeom>
          <a:ln w="2857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3D8B4B-F8F0-5E10-A2B0-60A7A759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71441"/>
            <a:ext cx="8732520" cy="66278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     Fibonacci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D047549-DB34-1931-C76D-09688F667BDB}"/>
              </a:ext>
            </a:extLst>
          </p:cNvPr>
          <p:cNvSpPr/>
          <p:nvPr/>
        </p:nvSpPr>
        <p:spPr>
          <a:xfrm>
            <a:off x="4963158" y="206220"/>
            <a:ext cx="416560" cy="386080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E7CF79D2-0CF1-3CCF-707A-A9395CAC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36457"/>
            <a:ext cx="10911840" cy="56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5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text and numbers&#10;&#10;Description automatically generated">
            <a:extLst>
              <a:ext uri="{FF2B5EF4-FFF2-40B4-BE49-F238E27FC236}">
                <a16:creationId xmlns:a16="http://schemas.microsoft.com/office/drawing/2014/main" id="{BCFA65A4-584D-2513-407A-81B88F21B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36456"/>
            <a:ext cx="10911840" cy="57586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97BB51-F39A-8531-2549-C9D0B3D08A65}"/>
              </a:ext>
            </a:extLst>
          </p:cNvPr>
          <p:cNvSpPr txBox="1">
            <a:spLocks/>
          </p:cNvSpPr>
          <p:nvPr/>
        </p:nvSpPr>
        <p:spPr>
          <a:xfrm>
            <a:off x="1729740" y="71441"/>
            <a:ext cx="8732520" cy="662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>
                <a:latin typeface="Gill Sans MT" panose="020B0502020104020203" pitchFamily="34" charset="0"/>
              </a:rPr>
              <a:t>     </a:t>
            </a:r>
            <a:r>
              <a:rPr lang="en-ZA" sz="4100" dirty="0">
                <a:latin typeface="Gill Sans MT" panose="020B0502020104020203" pitchFamily="34" charset="0"/>
              </a:rPr>
              <a:t>Float</a:t>
            </a:r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D9513948-1357-CAF4-83C7-E7F27E0CAB17}"/>
              </a:ext>
            </a:extLst>
          </p:cNvPr>
          <p:cNvSpPr/>
          <p:nvPr/>
        </p:nvSpPr>
        <p:spPr>
          <a:xfrm>
            <a:off x="5378959" y="188598"/>
            <a:ext cx="416560" cy="397828"/>
          </a:xfrm>
          <a:prstGeom prst="diamond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22BB11-E2C5-7273-C972-F999F94619F2}"/>
              </a:ext>
            </a:extLst>
          </p:cNvPr>
          <p:cNvCxnSpPr>
            <a:cxnSpLocks/>
          </p:cNvCxnSpPr>
          <p:nvPr/>
        </p:nvCxnSpPr>
        <p:spPr>
          <a:xfrm>
            <a:off x="5351019" y="485461"/>
            <a:ext cx="4800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59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raph showing a number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253312F3-4F4D-A311-A1E2-BB0C247D4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36457"/>
            <a:ext cx="10911840" cy="57586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7087E6-FEB1-DC08-F142-96FE5B48E10B}"/>
              </a:ext>
            </a:extLst>
          </p:cNvPr>
          <p:cNvSpPr txBox="1">
            <a:spLocks/>
          </p:cNvSpPr>
          <p:nvPr/>
        </p:nvSpPr>
        <p:spPr>
          <a:xfrm>
            <a:off x="1729740" y="71441"/>
            <a:ext cx="8732520" cy="6627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>
                <a:latin typeface="Gill Sans MT" panose="020B0502020104020203" pitchFamily="34" charset="0"/>
              </a:rPr>
              <a:t>     </a:t>
            </a:r>
            <a:r>
              <a:rPr lang="en-ZA" sz="4100" dirty="0">
                <a:latin typeface="Gill Sans MT" panose="020B0502020104020203" pitchFamily="34" charset="0"/>
              </a:rPr>
              <a:t>Float</a:t>
            </a:r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335DD1BD-FB6F-6C4C-1664-CEC74171D104}"/>
              </a:ext>
            </a:extLst>
          </p:cNvPr>
          <p:cNvSpPr/>
          <p:nvPr/>
        </p:nvSpPr>
        <p:spPr>
          <a:xfrm>
            <a:off x="5378959" y="188598"/>
            <a:ext cx="416560" cy="397828"/>
          </a:xfrm>
          <a:prstGeom prst="diamond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57A072-5DCA-5374-A9D5-5294F2A63824}"/>
              </a:ext>
            </a:extLst>
          </p:cNvPr>
          <p:cNvCxnSpPr>
            <a:cxnSpLocks/>
          </p:cNvCxnSpPr>
          <p:nvPr/>
        </p:nvCxnSpPr>
        <p:spPr>
          <a:xfrm>
            <a:off x="5351019" y="485461"/>
            <a:ext cx="4800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6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C4B43986-0466-9BA9-0F1A-ECBDFEBA7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836457"/>
            <a:ext cx="10911841" cy="57586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71441"/>
            <a:ext cx="8732520" cy="66278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     </a:t>
            </a:r>
            <a:r>
              <a:rPr lang="en-ZA" dirty="0" err="1">
                <a:latin typeface="Gill Sans MT" panose="020B0502020104020203" pitchFamily="34" charset="0"/>
              </a:rPr>
              <a:t>Fannkuch</a:t>
            </a:r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8C48FF-0789-0795-9BFF-BFE2C3D17BF6}"/>
              </a:ext>
            </a:extLst>
          </p:cNvPr>
          <p:cNvSpPr/>
          <p:nvPr/>
        </p:nvSpPr>
        <p:spPr>
          <a:xfrm>
            <a:off x="4942838" y="203917"/>
            <a:ext cx="416560" cy="3978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061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graph&#10;&#10;Description automatically generated">
            <a:extLst>
              <a:ext uri="{FF2B5EF4-FFF2-40B4-BE49-F238E27FC236}">
                <a16:creationId xmlns:a16="http://schemas.microsoft.com/office/drawing/2014/main" id="{CFF87967-B835-89F5-2449-0C088D6E1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836457"/>
            <a:ext cx="10800080" cy="56761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B5233C-23F3-1FBF-6AD0-BAFDEE5C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71441"/>
            <a:ext cx="8732520" cy="662781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     </a:t>
            </a:r>
            <a:r>
              <a:rPr lang="en-ZA" dirty="0" err="1">
                <a:latin typeface="Gill Sans MT" panose="020B0502020104020203" pitchFamily="34" charset="0"/>
              </a:rPr>
              <a:t>Fannkuch</a:t>
            </a:r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1E5FF5-5801-C1B3-A8CC-F2CF66BB7290}"/>
              </a:ext>
            </a:extLst>
          </p:cNvPr>
          <p:cNvSpPr/>
          <p:nvPr/>
        </p:nvSpPr>
        <p:spPr>
          <a:xfrm>
            <a:off x="4942838" y="203917"/>
            <a:ext cx="416560" cy="3978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026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DA506-A1BC-249F-D640-9E4BC9A9F277}"/>
              </a:ext>
            </a:extLst>
          </p:cNvPr>
          <p:cNvSpPr/>
          <p:nvPr/>
        </p:nvSpPr>
        <p:spPr>
          <a:xfrm>
            <a:off x="2668495" y="2898232"/>
            <a:ext cx="138288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FD14BD-2954-57DA-3E5B-FC2B87BBBF6A}"/>
              </a:ext>
            </a:extLst>
          </p:cNvPr>
          <p:cNvSpPr/>
          <p:nvPr/>
        </p:nvSpPr>
        <p:spPr>
          <a:xfrm>
            <a:off x="1506040" y="2112279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A0894-7BB7-2AB2-122C-05E9D58F3D30}"/>
              </a:ext>
            </a:extLst>
          </p:cNvPr>
          <p:cNvSpPr/>
          <p:nvPr/>
        </p:nvSpPr>
        <p:spPr>
          <a:xfrm>
            <a:off x="7583248" y="2888504"/>
            <a:ext cx="1455906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18BE89-390D-0E35-796E-8BEF7AA68589}"/>
              </a:ext>
            </a:extLst>
          </p:cNvPr>
          <p:cNvSpPr/>
          <p:nvPr/>
        </p:nvSpPr>
        <p:spPr>
          <a:xfrm>
            <a:off x="1506040" y="2898232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7A15D4-96B5-2D53-B10F-4100D8A556B8}"/>
              </a:ext>
            </a:extLst>
          </p:cNvPr>
          <p:cNvSpPr/>
          <p:nvPr/>
        </p:nvSpPr>
        <p:spPr>
          <a:xfrm>
            <a:off x="8900682" y="2112279"/>
            <a:ext cx="138288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17B21-DF01-B876-85E9-8D4CA12781DE}"/>
              </a:ext>
            </a:extLst>
          </p:cNvPr>
          <p:cNvSpPr/>
          <p:nvPr/>
        </p:nvSpPr>
        <p:spPr>
          <a:xfrm>
            <a:off x="9020006" y="3664729"/>
            <a:ext cx="1455906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B82937-E615-BC2F-5DB3-37516882C6AB}"/>
              </a:ext>
            </a:extLst>
          </p:cNvPr>
          <p:cNvSpPr/>
          <p:nvPr/>
        </p:nvSpPr>
        <p:spPr>
          <a:xfrm>
            <a:off x="1506040" y="4439274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51" y="1981116"/>
            <a:ext cx="9776298" cy="4614228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can improve Cython library performance on </a:t>
            </a:r>
            <a:r>
              <a:rPr lang="en-ZA" b="1" dirty="0"/>
              <a:t>GraalPy</a:t>
            </a:r>
          </a:p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on </a:t>
            </a:r>
            <a:r>
              <a:rPr lang="en-ZA" b="1" dirty="0"/>
              <a:t>GraalPy</a:t>
            </a:r>
            <a:r>
              <a:rPr lang="en-ZA" dirty="0"/>
              <a:t> can equal the </a:t>
            </a:r>
            <a:r>
              <a:rPr lang="en-ZA" b="1" dirty="0"/>
              <a:t>C API </a:t>
            </a:r>
            <a:r>
              <a:rPr lang="en-ZA" dirty="0"/>
              <a:t>on </a:t>
            </a:r>
            <a:r>
              <a:rPr lang="en-ZA" b="1" dirty="0"/>
              <a:t>CPython</a:t>
            </a:r>
          </a:p>
          <a:p>
            <a:pPr>
              <a:lnSpc>
                <a:spcPct val="150000"/>
              </a:lnSpc>
            </a:pPr>
            <a:r>
              <a:rPr lang="en-ZA" dirty="0"/>
              <a:t>HPy does not meet performance expectations on </a:t>
            </a:r>
            <a:r>
              <a:rPr lang="en-ZA" b="1" dirty="0"/>
              <a:t>CPython</a:t>
            </a:r>
          </a:p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is worth pursuing – </a:t>
            </a:r>
            <a:r>
              <a:rPr lang="en-ZA" dirty="0" err="1"/>
              <a:t>Cython’s</a:t>
            </a:r>
            <a:r>
              <a:rPr lang="en-ZA" dirty="0"/>
              <a:t> </a:t>
            </a:r>
            <a:r>
              <a:rPr lang="en-ZA" b="1" dirty="0"/>
              <a:t>C API </a:t>
            </a:r>
            <a:r>
              <a:rPr lang="en-ZA" dirty="0"/>
              <a:t>optimisations are a special case</a:t>
            </a:r>
          </a:p>
          <a:p>
            <a:pPr>
              <a:lnSpc>
                <a:spcPct val="150000"/>
              </a:lnSpc>
            </a:pPr>
            <a:r>
              <a:rPr lang="en-ZA" dirty="0"/>
              <a:t>There’s still more work to do on the HPy backend for Cython</a:t>
            </a:r>
          </a:p>
        </p:txBody>
      </p:sp>
    </p:spTree>
    <p:extLst>
      <p:ext uri="{BB962C8B-B14F-4D97-AF65-F5344CB8AC3E}">
        <p14:creationId xmlns:p14="http://schemas.microsoft.com/office/powerpoint/2010/main" val="1024937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51" y="1990407"/>
            <a:ext cx="9776298" cy="4502468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Professor Michelle </a:t>
            </a:r>
            <a:r>
              <a:rPr lang="en-ZA" dirty="0" err="1"/>
              <a:t>Kuttel</a:t>
            </a:r>
            <a:r>
              <a:rPr lang="en-ZA" dirty="0"/>
              <a:t> – supervisor</a:t>
            </a:r>
          </a:p>
          <a:p>
            <a:pPr>
              <a:lnSpc>
                <a:spcPct val="150000"/>
              </a:lnSpc>
            </a:pPr>
            <a:r>
              <a:rPr lang="en-ZA" dirty="0"/>
              <a:t>Oracle – Funding and Research Internship in Austria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r>
              <a:rPr lang="en-ZA" dirty="0"/>
              <a:t>If you want to know more, see my work at </a:t>
            </a:r>
            <a:r>
              <a:rPr lang="en-ZA" u="sng" dirty="0">
                <a:solidFill>
                  <a:srgbClr val="0070C0"/>
                </a:solidFill>
                <a:hlinkClick r:id="rId2"/>
              </a:rPr>
              <a:t>https://github.com/DuToitSpies/cython/tree/hpy_backend</a:t>
            </a:r>
            <a:r>
              <a:rPr lang="en-ZA" dirty="0"/>
              <a:t>     or contact me at </a:t>
            </a:r>
            <a:r>
              <a:rPr lang="en-ZA" b="1" dirty="0"/>
              <a:t>dutoitspies@protonmail.com</a:t>
            </a:r>
            <a:endParaRPr lang="en-ZA" b="1" u="sng" dirty="0"/>
          </a:p>
        </p:txBody>
      </p:sp>
    </p:spTree>
    <p:extLst>
      <p:ext uri="{BB962C8B-B14F-4D97-AF65-F5344CB8AC3E}">
        <p14:creationId xmlns:p14="http://schemas.microsoft.com/office/powerpoint/2010/main" val="816174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DA506-A1BC-249F-D640-9E4BC9A9F277}"/>
              </a:ext>
            </a:extLst>
          </p:cNvPr>
          <p:cNvSpPr/>
          <p:nvPr/>
        </p:nvSpPr>
        <p:spPr>
          <a:xfrm>
            <a:off x="2668495" y="2898232"/>
            <a:ext cx="138288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FD14BD-2954-57DA-3E5B-FC2B87BBBF6A}"/>
              </a:ext>
            </a:extLst>
          </p:cNvPr>
          <p:cNvSpPr/>
          <p:nvPr/>
        </p:nvSpPr>
        <p:spPr>
          <a:xfrm>
            <a:off x="1506040" y="2112279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A0894-7BB7-2AB2-122C-05E9D58F3D30}"/>
              </a:ext>
            </a:extLst>
          </p:cNvPr>
          <p:cNvSpPr/>
          <p:nvPr/>
        </p:nvSpPr>
        <p:spPr>
          <a:xfrm>
            <a:off x="7583248" y="2888504"/>
            <a:ext cx="1455906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18BE89-390D-0E35-796E-8BEF7AA68589}"/>
              </a:ext>
            </a:extLst>
          </p:cNvPr>
          <p:cNvSpPr/>
          <p:nvPr/>
        </p:nvSpPr>
        <p:spPr>
          <a:xfrm>
            <a:off x="1506040" y="2898232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7A15D4-96B5-2D53-B10F-4100D8A556B8}"/>
              </a:ext>
            </a:extLst>
          </p:cNvPr>
          <p:cNvSpPr/>
          <p:nvPr/>
        </p:nvSpPr>
        <p:spPr>
          <a:xfrm>
            <a:off x="8900682" y="2112279"/>
            <a:ext cx="138288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17B21-DF01-B876-85E9-8D4CA12781DE}"/>
              </a:ext>
            </a:extLst>
          </p:cNvPr>
          <p:cNvSpPr/>
          <p:nvPr/>
        </p:nvSpPr>
        <p:spPr>
          <a:xfrm>
            <a:off x="9020006" y="3664729"/>
            <a:ext cx="1455906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B82937-E615-BC2F-5DB3-37516882C6AB}"/>
              </a:ext>
            </a:extLst>
          </p:cNvPr>
          <p:cNvSpPr/>
          <p:nvPr/>
        </p:nvSpPr>
        <p:spPr>
          <a:xfrm>
            <a:off x="1506040" y="4439274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51" y="1981116"/>
            <a:ext cx="9776298" cy="4614228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can improve Cython library performance on </a:t>
            </a:r>
            <a:r>
              <a:rPr lang="en-ZA" b="1" dirty="0"/>
              <a:t>GraalPy</a:t>
            </a:r>
          </a:p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on </a:t>
            </a:r>
            <a:r>
              <a:rPr lang="en-ZA" b="1" dirty="0"/>
              <a:t>GraalPy</a:t>
            </a:r>
            <a:r>
              <a:rPr lang="en-ZA" dirty="0"/>
              <a:t> can equal the </a:t>
            </a:r>
            <a:r>
              <a:rPr lang="en-ZA" b="1" dirty="0"/>
              <a:t>C API </a:t>
            </a:r>
            <a:r>
              <a:rPr lang="en-ZA" dirty="0"/>
              <a:t>on </a:t>
            </a:r>
            <a:r>
              <a:rPr lang="en-ZA" b="1" dirty="0"/>
              <a:t>CPython</a:t>
            </a:r>
          </a:p>
          <a:p>
            <a:pPr>
              <a:lnSpc>
                <a:spcPct val="150000"/>
              </a:lnSpc>
            </a:pPr>
            <a:r>
              <a:rPr lang="en-ZA" dirty="0"/>
              <a:t>HPy does not meet performance expectations on </a:t>
            </a:r>
            <a:r>
              <a:rPr lang="en-ZA" b="1" dirty="0"/>
              <a:t>CPython</a:t>
            </a:r>
          </a:p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is worth pursuing – </a:t>
            </a:r>
            <a:r>
              <a:rPr lang="en-ZA" dirty="0" err="1"/>
              <a:t>Cython’s</a:t>
            </a:r>
            <a:r>
              <a:rPr lang="en-ZA" dirty="0"/>
              <a:t> </a:t>
            </a:r>
            <a:r>
              <a:rPr lang="en-ZA" b="1" dirty="0"/>
              <a:t>C API </a:t>
            </a:r>
            <a:r>
              <a:rPr lang="en-ZA" dirty="0"/>
              <a:t>optimisations are a special case</a:t>
            </a:r>
          </a:p>
          <a:p>
            <a:pPr>
              <a:lnSpc>
                <a:spcPct val="150000"/>
              </a:lnSpc>
            </a:pPr>
            <a:r>
              <a:rPr lang="en-ZA" dirty="0"/>
              <a:t>There’s still more work to do on the HPy backend for Cython</a:t>
            </a:r>
          </a:p>
        </p:txBody>
      </p:sp>
    </p:spTree>
    <p:extLst>
      <p:ext uri="{BB962C8B-B14F-4D97-AF65-F5344CB8AC3E}">
        <p14:creationId xmlns:p14="http://schemas.microsoft.com/office/powerpoint/2010/main" val="189643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106735-2BAB-F7E0-5667-181CA227E498}"/>
              </a:ext>
            </a:extLst>
          </p:cNvPr>
          <p:cNvSpPr/>
          <p:nvPr/>
        </p:nvSpPr>
        <p:spPr>
          <a:xfrm>
            <a:off x="7476553" y="5333770"/>
            <a:ext cx="138288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Python Implementations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9334E-C5B1-E0B8-D70B-370F946D8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13" y="5899176"/>
            <a:ext cx="551573" cy="5492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F907B-11F9-AE9C-90DC-406F74EA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99" y="5899176"/>
            <a:ext cx="656195" cy="5492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A9575D-4F62-79C1-7719-FD175CBF09E1}"/>
              </a:ext>
            </a:extLst>
          </p:cNvPr>
          <p:cNvSpPr/>
          <p:nvPr/>
        </p:nvSpPr>
        <p:spPr>
          <a:xfrm>
            <a:off x="5404555" y="5331764"/>
            <a:ext cx="1382888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51" y="1825625"/>
            <a:ext cx="9776298" cy="4667250"/>
          </a:xfrm>
          <a:noFill/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Programs that can run Python code correctly</a:t>
            </a:r>
          </a:p>
          <a:p>
            <a:pPr>
              <a:lnSpc>
                <a:spcPct val="150000"/>
              </a:lnSpc>
            </a:pPr>
            <a:r>
              <a:rPr lang="en-ZA" dirty="0"/>
              <a:t>Features: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Different memory management strategies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Only Interpreted </a:t>
            </a:r>
            <a:r>
              <a:rPr lang="en-ZA" i="1" dirty="0"/>
              <a:t>vs</a:t>
            </a:r>
            <a:r>
              <a:rPr lang="en-ZA" dirty="0"/>
              <a:t> Only Compiled </a:t>
            </a:r>
            <a:r>
              <a:rPr lang="en-ZA" i="1" dirty="0"/>
              <a:t>vs</a:t>
            </a:r>
            <a:r>
              <a:rPr lang="en-ZA" dirty="0"/>
              <a:t> Just-In-Time Compilers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Different memory layouts</a:t>
            </a:r>
          </a:p>
          <a:p>
            <a:pPr>
              <a:lnSpc>
                <a:spcPct val="150000"/>
              </a:lnSpc>
            </a:pPr>
            <a:r>
              <a:rPr lang="en-ZA" dirty="0"/>
              <a:t>This research focuses on </a:t>
            </a:r>
            <a:r>
              <a:rPr lang="en-ZA" b="1" dirty="0"/>
              <a:t>CPython</a:t>
            </a:r>
            <a:r>
              <a:rPr lang="en-ZA" dirty="0"/>
              <a:t> and </a:t>
            </a:r>
            <a:r>
              <a:rPr lang="en-ZA" b="1" dirty="0"/>
              <a:t>GraalPy</a:t>
            </a:r>
          </a:p>
        </p:txBody>
      </p:sp>
    </p:spTree>
    <p:extLst>
      <p:ext uri="{BB962C8B-B14F-4D97-AF65-F5344CB8AC3E}">
        <p14:creationId xmlns:p14="http://schemas.microsoft.com/office/powerpoint/2010/main" val="3962757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1DA506-A1BC-249F-D640-9E4BC9A9F277}"/>
              </a:ext>
            </a:extLst>
          </p:cNvPr>
          <p:cNvSpPr/>
          <p:nvPr/>
        </p:nvSpPr>
        <p:spPr>
          <a:xfrm>
            <a:off x="2668495" y="2898232"/>
            <a:ext cx="138288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FD14BD-2954-57DA-3E5B-FC2B87BBBF6A}"/>
              </a:ext>
            </a:extLst>
          </p:cNvPr>
          <p:cNvSpPr/>
          <p:nvPr/>
        </p:nvSpPr>
        <p:spPr>
          <a:xfrm>
            <a:off x="1506040" y="2112279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A0894-7BB7-2AB2-122C-05E9D58F3D30}"/>
              </a:ext>
            </a:extLst>
          </p:cNvPr>
          <p:cNvSpPr/>
          <p:nvPr/>
        </p:nvSpPr>
        <p:spPr>
          <a:xfrm>
            <a:off x="7583248" y="2888504"/>
            <a:ext cx="1455906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18BE89-390D-0E35-796E-8BEF7AA68589}"/>
              </a:ext>
            </a:extLst>
          </p:cNvPr>
          <p:cNvSpPr/>
          <p:nvPr/>
        </p:nvSpPr>
        <p:spPr>
          <a:xfrm>
            <a:off x="1506040" y="2898232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7A15D4-96B5-2D53-B10F-4100D8A556B8}"/>
              </a:ext>
            </a:extLst>
          </p:cNvPr>
          <p:cNvSpPr/>
          <p:nvPr/>
        </p:nvSpPr>
        <p:spPr>
          <a:xfrm>
            <a:off x="8900682" y="2112279"/>
            <a:ext cx="1382888" cy="536222"/>
          </a:xfrm>
          <a:prstGeom prst="roundRect">
            <a:avLst/>
          </a:prstGeom>
          <a:solidFill>
            <a:srgbClr val="FF9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517B21-DF01-B876-85E9-8D4CA12781DE}"/>
              </a:ext>
            </a:extLst>
          </p:cNvPr>
          <p:cNvSpPr/>
          <p:nvPr/>
        </p:nvSpPr>
        <p:spPr>
          <a:xfrm>
            <a:off x="9020006" y="3664729"/>
            <a:ext cx="1455906" cy="536222"/>
          </a:xfrm>
          <a:prstGeom prst="rect">
            <a:avLst/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B82937-E615-BC2F-5DB3-37516882C6AB}"/>
              </a:ext>
            </a:extLst>
          </p:cNvPr>
          <p:cNvSpPr/>
          <p:nvPr/>
        </p:nvSpPr>
        <p:spPr>
          <a:xfrm>
            <a:off x="1506040" y="4439274"/>
            <a:ext cx="713920" cy="536222"/>
          </a:xfrm>
          <a:prstGeom prst="roundRect">
            <a:avLst/>
          </a:prstGeom>
          <a:solidFill>
            <a:srgbClr val="CB6C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51" y="1981116"/>
            <a:ext cx="9776298" cy="4614228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can improve Cython library performance on </a:t>
            </a:r>
            <a:r>
              <a:rPr lang="en-ZA" b="1" dirty="0"/>
              <a:t>GraalPy</a:t>
            </a:r>
          </a:p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on </a:t>
            </a:r>
            <a:r>
              <a:rPr lang="en-ZA" b="1" dirty="0"/>
              <a:t>GraalPy</a:t>
            </a:r>
            <a:r>
              <a:rPr lang="en-ZA" dirty="0"/>
              <a:t> can equal the </a:t>
            </a:r>
            <a:r>
              <a:rPr lang="en-ZA" b="1" dirty="0"/>
              <a:t>C API </a:t>
            </a:r>
            <a:r>
              <a:rPr lang="en-ZA" dirty="0"/>
              <a:t>on </a:t>
            </a:r>
            <a:r>
              <a:rPr lang="en-ZA" b="1" dirty="0"/>
              <a:t>CPython</a:t>
            </a:r>
          </a:p>
          <a:p>
            <a:pPr>
              <a:lnSpc>
                <a:spcPct val="150000"/>
              </a:lnSpc>
            </a:pPr>
            <a:r>
              <a:rPr lang="en-ZA" dirty="0"/>
              <a:t>HPy does not meet performance expectations on </a:t>
            </a:r>
            <a:r>
              <a:rPr lang="en-ZA" b="1" dirty="0"/>
              <a:t>CPython</a:t>
            </a:r>
          </a:p>
          <a:p>
            <a:pPr>
              <a:lnSpc>
                <a:spcPct val="150000"/>
              </a:lnSpc>
            </a:pPr>
            <a:r>
              <a:rPr lang="en-ZA" b="1" dirty="0"/>
              <a:t>HPy</a:t>
            </a:r>
            <a:r>
              <a:rPr lang="en-ZA" dirty="0"/>
              <a:t> is worth pursuing – </a:t>
            </a:r>
            <a:r>
              <a:rPr lang="en-ZA" dirty="0" err="1"/>
              <a:t>Cython’s</a:t>
            </a:r>
            <a:r>
              <a:rPr lang="en-ZA" dirty="0"/>
              <a:t> </a:t>
            </a:r>
            <a:r>
              <a:rPr lang="en-ZA" b="1" dirty="0"/>
              <a:t>C API </a:t>
            </a:r>
            <a:r>
              <a:rPr lang="en-ZA" dirty="0"/>
              <a:t>optimisations are a special case</a:t>
            </a:r>
          </a:p>
          <a:p>
            <a:pPr>
              <a:lnSpc>
                <a:spcPct val="150000"/>
              </a:lnSpc>
            </a:pPr>
            <a:r>
              <a:rPr lang="en-ZA" dirty="0"/>
              <a:t>There’s still more work to do on the HPy backend for Cython</a:t>
            </a:r>
          </a:p>
        </p:txBody>
      </p:sp>
    </p:spTree>
    <p:extLst>
      <p:ext uri="{BB962C8B-B14F-4D97-AF65-F5344CB8AC3E}">
        <p14:creationId xmlns:p14="http://schemas.microsoft.com/office/powerpoint/2010/main" val="328322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64557" cy="1325563"/>
          </a:xfrm>
          <a:solidFill>
            <a:srgbClr val="5271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latin typeface="Gill Sans MT" panose="020B0502020104020203" pitchFamily="34" charset="0"/>
              </a:rPr>
              <a:t>CPython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155660" cy="4351338"/>
          </a:xfrm>
          <a:solidFill>
            <a:schemeClr val="bg1"/>
          </a:solidFill>
          <a:ln w="28575"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/>
              <a:t>Reference Implementation</a:t>
            </a:r>
          </a:p>
          <a:p>
            <a:pPr>
              <a:lnSpc>
                <a:spcPct val="150000"/>
              </a:lnSpc>
            </a:pPr>
            <a:r>
              <a:rPr lang="en-ZA" dirty="0"/>
              <a:t>Written in C</a:t>
            </a:r>
          </a:p>
          <a:p>
            <a:pPr>
              <a:lnSpc>
                <a:spcPct val="150000"/>
              </a:lnSpc>
            </a:pPr>
            <a:r>
              <a:rPr lang="en-ZA" dirty="0"/>
              <a:t>Only interpreted</a:t>
            </a:r>
          </a:p>
          <a:p>
            <a:pPr>
              <a:lnSpc>
                <a:spcPct val="150000"/>
              </a:lnSpc>
            </a:pPr>
            <a:r>
              <a:rPr lang="en-ZA" dirty="0"/>
              <a:t>Reference Counting</a:t>
            </a:r>
          </a:p>
          <a:p>
            <a:pPr>
              <a:lnSpc>
                <a:spcPct val="150000"/>
              </a:lnSpc>
            </a:pPr>
            <a:r>
              <a:rPr lang="en-ZA" dirty="0"/>
              <a:t>Exposes the C API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796D3-3458-8605-A30D-BC03E7067882}"/>
              </a:ext>
            </a:extLst>
          </p:cNvPr>
          <p:cNvSpPr txBox="1"/>
          <p:nvPr/>
        </p:nvSpPr>
        <p:spPr>
          <a:xfrm>
            <a:off x="7247106" y="2830749"/>
            <a:ext cx="2529192" cy="266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E6CE72-67AB-F66C-5A26-1ABCECDEC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01" y="384581"/>
            <a:ext cx="1311572" cy="1306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0C2AC5-9EDF-528E-5D39-56DBEF9B5166}"/>
              </a:ext>
            </a:extLst>
          </p:cNvPr>
          <p:cNvSpPr txBox="1"/>
          <p:nvPr/>
        </p:nvSpPr>
        <p:spPr>
          <a:xfrm>
            <a:off x="9438640" y="6311899"/>
            <a:ext cx="2753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https://www.python.org/</a:t>
            </a:r>
          </a:p>
        </p:txBody>
      </p:sp>
      <p:pic>
        <p:nvPicPr>
          <p:cNvPr id="26" name="Picture 25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406C683C-9994-2EA9-3345-D49D6BE59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2" y="2084698"/>
            <a:ext cx="5669771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23650E-DA1A-CEAA-30C1-225A26519922}"/>
              </a:ext>
            </a:extLst>
          </p:cNvPr>
          <p:cNvSpPr/>
          <p:nvPr/>
        </p:nvSpPr>
        <p:spPr>
          <a:xfrm>
            <a:off x="847928" y="384580"/>
            <a:ext cx="8811638" cy="1306107"/>
          </a:xfrm>
          <a:prstGeom prst="roundRect">
            <a:avLst/>
          </a:prstGeom>
          <a:solidFill>
            <a:srgbClr val="FF914D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>
                <a:solidFill>
                  <a:schemeClr val="tx1"/>
                </a:solidFill>
                <a:latin typeface="Gill Sans MT" panose="020B0502020104020203" pitchFamily="34" charset="0"/>
              </a:rPr>
              <a:t>GraalPy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155660" cy="3893813"/>
          </a:xfrm>
          <a:solidFill>
            <a:schemeClr val="bg1"/>
          </a:solidFill>
          <a:ln w="28575"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dirty="0"/>
              <a:t>Java-based implementation developed by</a:t>
            </a:r>
          </a:p>
          <a:p>
            <a:pPr>
              <a:lnSpc>
                <a:spcPct val="150000"/>
              </a:lnSpc>
            </a:pPr>
            <a:r>
              <a:rPr lang="en-ZA" dirty="0"/>
              <a:t>Part of larger GraalVM project</a:t>
            </a:r>
          </a:p>
          <a:p>
            <a:pPr>
              <a:lnSpc>
                <a:spcPct val="150000"/>
              </a:lnSpc>
            </a:pPr>
            <a:r>
              <a:rPr lang="en-ZA" dirty="0"/>
              <a:t>JIT compiler</a:t>
            </a:r>
          </a:p>
          <a:p>
            <a:pPr>
              <a:lnSpc>
                <a:spcPct val="150000"/>
              </a:lnSpc>
            </a:pPr>
            <a:r>
              <a:rPr lang="en-ZA" dirty="0"/>
              <a:t>JVM memory management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39696-7515-C2C0-A5E4-019CC66D4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22" y="384580"/>
            <a:ext cx="1560350" cy="1306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F09F8D-D03F-BF81-896E-48F82FFA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2" y="2586556"/>
            <a:ext cx="1220018" cy="6862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57B049-F572-1368-AB90-D5F12BF5B8E4}"/>
              </a:ext>
            </a:extLst>
          </p:cNvPr>
          <p:cNvSpPr txBox="1"/>
          <p:nvPr/>
        </p:nvSpPr>
        <p:spPr>
          <a:xfrm>
            <a:off x="8514080" y="6289479"/>
            <a:ext cx="358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ZA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https://www.graalvm.org/python/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effectLst/>
            </a:endParaRPr>
          </a:p>
        </p:txBody>
      </p:sp>
      <p:pic>
        <p:nvPicPr>
          <p:cNvPr id="25" name="Picture 24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9763D72A-2782-BAD5-279A-0A6BFBF38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2" y="2083215"/>
            <a:ext cx="5685013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solidFill>
                  <a:schemeClr val="bg1"/>
                </a:solidFill>
                <a:latin typeface="Gill Sans MT" panose="020B0502020104020203" pitchFamily="34" charset="0"/>
              </a:rPr>
              <a:t>C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155660" cy="4351338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API that connects C code to the Python interpreter</a:t>
            </a:r>
          </a:p>
          <a:p>
            <a:pPr>
              <a:lnSpc>
                <a:spcPct val="150000"/>
              </a:lnSpc>
            </a:pPr>
            <a:r>
              <a:rPr lang="en-ZA" dirty="0"/>
              <a:t>Used by many popular extensions</a:t>
            </a:r>
          </a:p>
          <a:p>
            <a:pPr>
              <a:lnSpc>
                <a:spcPct val="150000"/>
              </a:lnSpc>
            </a:pPr>
            <a:r>
              <a:rPr lang="en-ZA" dirty="0"/>
              <a:t>Exposed by CPython</a:t>
            </a:r>
          </a:p>
          <a:p>
            <a:pPr>
              <a:lnSpc>
                <a:spcPct val="150000"/>
              </a:lnSpc>
            </a:pPr>
            <a:r>
              <a:rPr lang="en-ZA" dirty="0"/>
              <a:t>Contains many implementation details of CPython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796D3-3458-8605-A30D-BC03E7067882}"/>
              </a:ext>
            </a:extLst>
          </p:cNvPr>
          <p:cNvSpPr txBox="1"/>
          <p:nvPr/>
        </p:nvSpPr>
        <p:spPr>
          <a:xfrm>
            <a:off x="7247106" y="2830749"/>
            <a:ext cx="2529192" cy="266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CF5FA-8542-6484-DF62-0FF62F56B104}"/>
              </a:ext>
            </a:extLst>
          </p:cNvPr>
          <p:cNvSpPr txBox="1"/>
          <p:nvPr/>
        </p:nvSpPr>
        <p:spPr>
          <a:xfrm>
            <a:off x="7609841" y="6311899"/>
            <a:ext cx="4582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https://docs.python.org/3/c-api/index.html</a:t>
            </a:r>
          </a:p>
        </p:txBody>
      </p:sp>
      <p:pic>
        <p:nvPicPr>
          <p:cNvPr id="9" name="Picture 8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5B958388-5197-6C7D-DE35-1740CE8CE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2" y="2084698"/>
            <a:ext cx="5685013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6C1597-027B-9C3E-5776-14B758B7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1" y="2184873"/>
            <a:ext cx="6962775" cy="375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C6702-410A-F0B8-3875-F74038CBF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>
                <a:solidFill>
                  <a:schemeClr val="bg1"/>
                </a:solidFill>
                <a:latin typeface="Gill Sans MT" panose="020B0502020104020203" pitchFamily="34" charset="0"/>
              </a:rPr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12438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73D43CC8-4E2A-A20E-8B74-73D881A3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64" y="2084698"/>
            <a:ext cx="5597460" cy="3833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155660" cy="4667250"/>
          </a:xfrm>
          <a:solidFill>
            <a:schemeClr val="bg1"/>
          </a:solidFill>
          <a:ln w="28575"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Alternative to the C API</a:t>
            </a:r>
          </a:p>
          <a:p>
            <a:pPr>
              <a:lnSpc>
                <a:spcPct val="150000"/>
              </a:lnSpc>
            </a:pPr>
            <a:r>
              <a:rPr lang="en-ZA" dirty="0"/>
              <a:t>More generic – not as tied to CPython as the C API</a:t>
            </a:r>
          </a:p>
          <a:p>
            <a:pPr>
              <a:lnSpc>
                <a:spcPct val="150000"/>
              </a:lnSpc>
            </a:pPr>
            <a:r>
              <a:rPr lang="en-ZA" dirty="0"/>
              <a:t>Runs much faster on implementations like GraalPy</a:t>
            </a:r>
          </a:p>
          <a:p>
            <a:pPr>
              <a:lnSpc>
                <a:spcPct val="150000"/>
              </a:lnSpc>
            </a:pPr>
            <a:r>
              <a:rPr lang="en-ZA" dirty="0"/>
              <a:t>Aims for no performance loss on CPython</a:t>
            </a:r>
          </a:p>
          <a:p>
            <a:pPr>
              <a:lnSpc>
                <a:spcPct val="150000"/>
              </a:lnSpc>
            </a:pPr>
            <a:r>
              <a:rPr lang="en-ZA" dirty="0"/>
              <a:t>Not extensively benchmarked yet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12F35-3E3C-FB66-9A0F-348DA0639DEA}"/>
              </a:ext>
            </a:extLst>
          </p:cNvPr>
          <p:cNvSpPr txBox="1"/>
          <p:nvPr/>
        </p:nvSpPr>
        <p:spPr>
          <a:xfrm>
            <a:off x="10180320" y="6311902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hpyproject.com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BBBEA-741F-0BAB-2907-7C8F1F35FDB3}"/>
              </a:ext>
            </a:extLst>
          </p:cNvPr>
          <p:cNvSpPr/>
          <p:nvPr/>
        </p:nvSpPr>
        <p:spPr>
          <a:xfrm>
            <a:off x="9793450" y="365125"/>
            <a:ext cx="1560350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856F43-24AE-5079-50A5-C7593A99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2750" y="681842"/>
            <a:ext cx="1301750" cy="69212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3285-7C27-B7C6-A213-286E9AFA4CBC}"/>
              </a:ext>
            </a:extLst>
          </p:cNvPr>
          <p:cNvSpPr/>
          <p:nvPr/>
        </p:nvSpPr>
        <p:spPr>
          <a:xfrm>
            <a:off x="847928" y="384580"/>
            <a:ext cx="8811638" cy="1306107"/>
          </a:xfrm>
          <a:prstGeom prst="roundRect">
            <a:avLst/>
          </a:prstGeom>
          <a:solidFill>
            <a:srgbClr val="CB6CE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>
                <a:solidFill>
                  <a:schemeClr val="tx1"/>
                </a:solidFill>
                <a:latin typeface="Gill Sans MT" panose="020B0502020104020203" pitchFamily="34" charset="0"/>
              </a:rPr>
              <a:t>HPy</a:t>
            </a:r>
          </a:p>
        </p:txBody>
      </p:sp>
    </p:spTree>
    <p:extLst>
      <p:ext uri="{BB962C8B-B14F-4D97-AF65-F5344CB8AC3E}">
        <p14:creationId xmlns:p14="http://schemas.microsoft.com/office/powerpoint/2010/main" val="426217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01AA-0C67-C963-10C2-FBF20777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404" y="1825625"/>
            <a:ext cx="5311302" cy="4351338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ABI – API but for compiled code</a:t>
            </a:r>
          </a:p>
          <a:p>
            <a:pPr>
              <a:lnSpc>
                <a:spcPct val="150000"/>
              </a:lnSpc>
            </a:pPr>
            <a:r>
              <a:rPr lang="en-ZA" dirty="0"/>
              <a:t>HPy libraries can be compiled in 3 different ways: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CPython ABI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Universal ABI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Hybrid ABI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FCC67-5F75-DC87-42C6-6B46F16306FD}"/>
              </a:ext>
            </a:extLst>
          </p:cNvPr>
          <p:cNvSpPr/>
          <p:nvPr/>
        </p:nvSpPr>
        <p:spPr>
          <a:xfrm>
            <a:off x="9793450" y="365125"/>
            <a:ext cx="1560350" cy="132556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620391-75AE-1D66-5E1A-0E1E7A53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2750" y="681842"/>
            <a:ext cx="1301750" cy="69212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795F82-0ABC-D6C2-71A2-97367DD202F8}"/>
              </a:ext>
            </a:extLst>
          </p:cNvPr>
          <p:cNvSpPr/>
          <p:nvPr/>
        </p:nvSpPr>
        <p:spPr>
          <a:xfrm>
            <a:off x="847928" y="384580"/>
            <a:ext cx="8811638" cy="1306107"/>
          </a:xfrm>
          <a:prstGeom prst="roundRect">
            <a:avLst/>
          </a:prstGeom>
          <a:solidFill>
            <a:srgbClr val="CB6CE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dirty="0">
                <a:solidFill>
                  <a:schemeClr val="tx1"/>
                </a:solidFill>
                <a:latin typeface="Gill Sans MT" panose="020B0502020104020203" pitchFamily="34" charset="0"/>
              </a:rPr>
              <a:t>HPy</a:t>
            </a:r>
          </a:p>
        </p:txBody>
      </p:sp>
      <p:pic>
        <p:nvPicPr>
          <p:cNvPr id="13" name="Picture 12" descr="A colorful squares with black text&#10;&#10;Description automatically generated">
            <a:extLst>
              <a:ext uri="{FF2B5EF4-FFF2-40B4-BE49-F238E27FC236}">
                <a16:creationId xmlns:a16="http://schemas.microsoft.com/office/drawing/2014/main" id="{3C986DD5-C288-7F10-6D9C-1BF37A9CE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64" y="2084698"/>
            <a:ext cx="5597460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634</Words>
  <Application>Microsoft Office PowerPoint</Application>
  <PresentationFormat>Widescreen</PresentationFormat>
  <Paragraphs>110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Courier New</vt:lpstr>
      <vt:lpstr>Gill Sans MT</vt:lpstr>
      <vt:lpstr>Office Theme</vt:lpstr>
      <vt:lpstr>Implementing an HPy Backend for Cython: A Performance Benchmark Study</vt:lpstr>
      <vt:lpstr>Map of Python</vt:lpstr>
      <vt:lpstr>Python Implementations</vt:lpstr>
      <vt:lpstr>CPython</vt:lpstr>
      <vt:lpstr>PowerPoint Presentation</vt:lpstr>
      <vt:lpstr>C API</vt:lpstr>
      <vt:lpstr>C API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Cython</vt:lpstr>
      <vt:lpstr> Cython</vt:lpstr>
      <vt:lpstr> Cython with HPy</vt:lpstr>
      <vt:lpstr> Cython with HPy</vt:lpstr>
      <vt:lpstr>Benchmarks</vt:lpstr>
      <vt:lpstr>Benchmarks</vt:lpstr>
      <vt:lpstr>     Forloop</vt:lpstr>
      <vt:lpstr>     Forloop</vt:lpstr>
      <vt:lpstr>     Fibonacci</vt:lpstr>
      <vt:lpstr>     Fibonacci</vt:lpstr>
      <vt:lpstr>PowerPoint Presentation</vt:lpstr>
      <vt:lpstr>PowerPoint Presentation</vt:lpstr>
      <vt:lpstr>     Fannkuch</vt:lpstr>
      <vt:lpstr>     Fannkuch</vt:lpstr>
      <vt:lpstr>Conclusions</vt:lpstr>
      <vt:lpstr>Acknowledgements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 Toit Spies</dc:creator>
  <cp:lastModifiedBy>Du Toit Spies</cp:lastModifiedBy>
  <cp:revision>10</cp:revision>
  <dcterms:created xsi:type="dcterms:W3CDTF">2024-08-28T08:31:18Z</dcterms:created>
  <dcterms:modified xsi:type="dcterms:W3CDTF">2024-10-03T20:45:51Z</dcterms:modified>
</cp:coreProperties>
</file>